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0" d="100"/>
          <a:sy n="130" d="100"/>
        </p:scale>
        <p:origin x="7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46546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4953000" cy="40195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953000" y="0"/>
            <a:ext cx="4191000" cy="51435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71500" y="828675"/>
            <a:ext cx="4095750" cy="20002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7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快速无损图形分割方法在</a:t>
            </a:r>
            <a:r>
              <a:rPr lang="zh-CN" altLang="en-US" sz="37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37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分解中的应用</a:t>
            </a:r>
            <a:endParaRPr lang="en-US" sz="3700" dirty="0"/>
          </a:p>
        </p:txBody>
      </p:sp>
      <p:sp>
        <p:nvSpPr>
          <p:cNvPr id="6" name="Text 3"/>
          <p:cNvSpPr/>
          <p:nvPr/>
        </p:nvSpPr>
        <p:spPr>
          <a:xfrm>
            <a:off x="571500" y="2924175"/>
            <a:ext cx="4095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500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采用SPQR树实现高效</a:t>
            </a:r>
            <a:r>
              <a:rPr lang="zh-CN" altLang="en-US" sz="15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1500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</a:t>
            </a:r>
            <a:endParaRPr lang="en-US" sz="1500" dirty="0"/>
          </a:p>
        </p:txBody>
      </p:sp>
      <p:sp>
        <p:nvSpPr>
          <p:cNvPr id="7" name="Text 4"/>
          <p:cNvSpPr/>
          <p:nvPr/>
        </p:nvSpPr>
        <p:spPr>
          <a:xfrm>
            <a:off x="571500" y="4410075"/>
            <a:ext cx="4095750" cy="1619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200"/>
              </a:lnSpc>
              <a:buNone/>
            </a:pPr>
            <a:r>
              <a:rPr lang="en-US" sz="9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通义智能PPT</a:t>
            </a:r>
            <a:endParaRPr lang="en-US" sz="9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74833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SPQR树概念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5748338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100513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l="28459" r="28459"/>
          <a:stretch/>
        </p:blipFill>
        <p:spPr>
          <a:xfrm>
            <a:off x="6667500" y="0"/>
            <a:ext cx="2476500" cy="574833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SPQR树定义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SPQR树是一种用于表示平面图的特殊数据结构，它能够高效地将一个平面图分解为其基本的连通组件。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8430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四种节点类型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795713" y="2162175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SPQR树包含四种类型的节点：S（串型）、P（并行型）、Q（平凡型）和R（刚性型），每种类型对应着不同的子图结构。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311467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关键特性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3795713" y="343376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SPQR树能在线性时间内构建，并支持高效的遍历算法，适用于平面图的多种操作，如绘制和分割。</a:t>
            </a:r>
            <a:endParaRPr lang="en-US" sz="9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SPQR树在图形划分中的应用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42875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29245" b="29245"/>
          <a:stretch/>
        </p:blipFill>
        <p:spPr>
          <a:xfrm>
            <a:off x="571500" y="3524250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714750" y="0"/>
            <a:ext cx="5429250" cy="5143500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5147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线性时间划分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SPQR树能在线性时间内将一个二连通图划分为其三连通组件，显著减少处理时间而不影响整体解决方案的质量。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数据结构优势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SPQR树存储需求低，最多为O(|V|+|E|)，且能唯一定义给定二连通图，便于算法设计和优化。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加速</a:t>
            </a:r>
            <a:r>
              <a:rPr lang="zh-CN" alt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13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通过SPQR树识别分离对，加速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分解过程，实现快速无损的图形分割，提升整体算法效率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分治策略详解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 /</a:t>
            </a:r>
            <a:endParaRPr lang="en-US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829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分割步骤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395287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27169" r="27169"/>
          <a:stretch/>
        </p:blipFill>
        <p:spPr>
          <a:xfrm>
            <a:off x="6286500" y="0"/>
            <a:ext cx="2857500" cy="62579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冲突图分割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首先，我们利用SPQR树将冲突图分解成其三连通组件，以此来简化问题规模，提高求解效率。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组件追踪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通过SPQR树的数据结构，我们能够有效地追踪各个三连通组件之间的关系，为后续的求解过程提供支持。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5386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938" y="46101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511492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线性时间复杂度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571500" y="5434013"/>
            <a:ext cx="2381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借助SPQR树，冲突图的分割可以在线性时间内完成，这意味着分割操作对整体算法的时间消耗影响极小。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3333750" y="45386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3405187" y="4610100"/>
            <a:ext cx="190500" cy="1905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3333750" y="511492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独立求解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3333750" y="5434013"/>
            <a:ext cx="2381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每个三连通组件可以被视为独立子问题进行求解，这不仅加速了解决方案的寻找，还保证了结果的质量不会受损。</a:t>
            </a:r>
            <a:endParaRPr lang="en-US" sz="9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816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4095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自底向上求解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4095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5048250" y="0"/>
            <a:ext cx="4095750" cy="518160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t="24858" b="24858"/>
          <a:stretch/>
        </p:blipFill>
        <p:spPr>
          <a:xfrm>
            <a:off x="0" y="2071688"/>
            <a:ext cx="5048250" cy="253841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19750" y="571500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91188" y="64293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38863" y="571500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算法核心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138863" y="890587"/>
            <a:ext cx="242887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通过递归方法解决每个三连通组件，基于SPQR树结构，计算两种可能的颜色分配方案的成本差异。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5619750" y="1843088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91188" y="1914525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38863" y="1843088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成本计算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138863" y="2162175"/>
            <a:ext cx="24288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对于每种类型的骨架（S型、P型、R型），确定移除最少边数使子图成为二部图，记录成本。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619750" y="2924175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91188" y="2995613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38863" y="2924175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决策延迟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38863" y="3243263"/>
            <a:ext cx="242887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在底部向上过程中，不立即选择解决方案，而是将成本差值赋给父节点的虚拟边，代表从父节点视角选择一个方案的成本。</a:t>
            </a:r>
            <a:endParaRPr lang="en-US" sz="900" dirty="0"/>
          </a:p>
        </p:txBody>
      </p:sp>
      <p:sp>
        <p:nvSpPr>
          <p:cNvPr id="19" name="Shape 13"/>
          <p:cNvSpPr/>
          <p:nvPr/>
        </p:nvSpPr>
        <p:spPr>
          <a:xfrm>
            <a:off x="5619750" y="41957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5691188" y="4267200"/>
            <a:ext cx="190500" cy="19050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6138863" y="4195763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递归终止</a:t>
            </a:r>
            <a:endParaRPr lang="en-US" sz="1300" dirty="0"/>
          </a:p>
        </p:txBody>
      </p:sp>
      <p:sp>
        <p:nvSpPr>
          <p:cNvPr id="22" name="Text 15"/>
          <p:cNvSpPr/>
          <p:nvPr/>
        </p:nvSpPr>
        <p:spPr>
          <a:xfrm>
            <a:off x="6138863" y="4514850"/>
            <a:ext cx="24288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到达根节点时，综合所有子树信息，最终确定全局最优的颜色分配方案，实现无损分割。</a:t>
            </a:r>
            <a:endParaRPr lang="en-US" sz="9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自顶向下合并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17188" r="17188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决策阶段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在完成自底向上的计算后，进入决策阶段，基于之前计算的成本差异选择最佳解决方案。</a:t>
            </a:r>
            <a:endParaRPr lang="en-US" sz="9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实验结果与分析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 /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64484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实验设置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644842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4800600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l="30798" r="30798"/>
          <a:stretch/>
        </p:blipFill>
        <p:spPr>
          <a:xfrm>
            <a:off x="6667500" y="0"/>
            <a:ext cx="2476500" cy="64484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工具开发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开发了一款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分解工具，利用LEDA包进行基本图形结构和算法支持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652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测试环境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795713" y="1971675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Linux机器，Intel 3GHz 64位CPU，6GB RAM，使用g++ 3.4.5编译器。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273367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数据集选取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3795713" y="305276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选用Nangate 45nm开放单元库的小型标准单元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进行验证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3795713" y="381476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真实设计测试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3795713" y="4133850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采用fft_all1设计，0.13微米技术节点，提取多晶硅层作为输入。</a:t>
            </a:r>
            <a:endParaRPr lang="en-US" sz="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019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51339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性能评估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51339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305050"/>
            <a:ext cx="9144000" cy="414337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27843" r="27843"/>
          <a:stretch/>
        </p:blipFill>
        <p:spPr>
          <a:xfrm>
            <a:off x="6286500" y="0"/>
            <a:ext cx="2857500" cy="6448425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7150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42938" y="2762250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7150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显著时间节省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571500" y="3586163"/>
            <a:ext cx="2381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应用SPQR树的图形分割方法后，实验显示平均运行时间减少了80%，最大达到92.6%的时间节省，证实了方法的有效性。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3333750" y="269081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3405187" y="2762250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3333750" y="326707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质量无损失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3333750" y="3586163"/>
            <a:ext cx="2381250" cy="762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在大幅减少运行时间的同时，我们的方法保证了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分解的质量，没有牺牲任何QoR（Quality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 of Results），实现了真正的无损加速。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71500" y="4729163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642938" y="4800600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500" y="5305425"/>
            <a:ext cx="2381250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实例验证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571500" y="5624513"/>
            <a:ext cx="2381250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通过fft all1设计的实验，即使考虑节点分裂技术，金属1层的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也获得了相似的加速效果，证明了方法的广泛适用性和稳定性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结论与未来工作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 /</a:t>
            </a:r>
            <a:endParaRPr lang="en-US" sz="2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2952750" cy="51435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3433763"/>
            <a:ext cx="1857375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700" b="1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content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571500" y="4176713"/>
            <a:ext cx="1809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目录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4286250" y="68818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4752975" y="7453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引言与背景</a:t>
            </a:r>
            <a:endParaRPr lang="en-US" sz="1200" dirty="0"/>
          </a:p>
        </p:txBody>
      </p:sp>
      <p:sp>
        <p:nvSpPr>
          <p:cNvPr id="8" name="Text 5"/>
          <p:cNvSpPr/>
          <p:nvPr/>
        </p:nvSpPr>
        <p:spPr>
          <a:xfrm>
            <a:off x="4752975" y="9929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9" name="Text 6"/>
          <p:cNvSpPr/>
          <p:nvPr/>
        </p:nvSpPr>
        <p:spPr>
          <a:xfrm>
            <a:off x="4286250" y="131683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</a:t>
            </a:r>
            <a:endParaRPr lang="en-US" sz="1800" dirty="0"/>
          </a:p>
        </p:txBody>
      </p:sp>
      <p:sp>
        <p:nvSpPr>
          <p:cNvPr id="10" name="Text 7"/>
          <p:cNvSpPr/>
          <p:nvPr/>
        </p:nvSpPr>
        <p:spPr>
          <a:xfrm>
            <a:off x="4752975" y="13739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问题定义与现有方法</a:t>
            </a:r>
            <a:endParaRPr lang="en-US" sz="1200" dirty="0"/>
          </a:p>
        </p:txBody>
      </p:sp>
      <p:sp>
        <p:nvSpPr>
          <p:cNvPr id="11" name="Text 8"/>
          <p:cNvSpPr/>
          <p:nvPr/>
        </p:nvSpPr>
        <p:spPr>
          <a:xfrm>
            <a:off x="4752975" y="16216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2" name="Text 9"/>
          <p:cNvSpPr/>
          <p:nvPr/>
        </p:nvSpPr>
        <p:spPr>
          <a:xfrm>
            <a:off x="4286250" y="194548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</a:t>
            </a:r>
            <a:endParaRPr lang="en-US" sz="1800" dirty="0"/>
          </a:p>
        </p:txBody>
      </p:sp>
      <p:sp>
        <p:nvSpPr>
          <p:cNvPr id="13" name="Text 10"/>
          <p:cNvSpPr/>
          <p:nvPr/>
        </p:nvSpPr>
        <p:spPr>
          <a:xfrm>
            <a:off x="4752975" y="20026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SPQR树理论基础</a:t>
            </a:r>
            <a:endParaRPr lang="en-US" sz="1200" dirty="0"/>
          </a:p>
        </p:txBody>
      </p:sp>
      <p:sp>
        <p:nvSpPr>
          <p:cNvPr id="14" name="Text 11"/>
          <p:cNvSpPr/>
          <p:nvPr/>
        </p:nvSpPr>
        <p:spPr>
          <a:xfrm>
            <a:off x="4752975" y="22502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5" name="Text 12"/>
          <p:cNvSpPr/>
          <p:nvPr/>
        </p:nvSpPr>
        <p:spPr>
          <a:xfrm>
            <a:off x="4286250" y="257413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04</a:t>
            </a:r>
            <a:endParaRPr lang="en-US" sz="1800" dirty="0"/>
          </a:p>
        </p:txBody>
      </p:sp>
      <p:sp>
        <p:nvSpPr>
          <p:cNvPr id="16" name="Text 13"/>
          <p:cNvSpPr/>
          <p:nvPr/>
        </p:nvSpPr>
        <p:spPr>
          <a:xfrm>
            <a:off x="4752975" y="26312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分治策略详解</a:t>
            </a:r>
            <a:endParaRPr lang="en-US" sz="1200" dirty="0"/>
          </a:p>
        </p:txBody>
      </p:sp>
      <p:sp>
        <p:nvSpPr>
          <p:cNvPr id="17" name="Text 14"/>
          <p:cNvSpPr/>
          <p:nvPr/>
        </p:nvSpPr>
        <p:spPr>
          <a:xfrm>
            <a:off x="4752975" y="28789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18" name="Text 15"/>
          <p:cNvSpPr/>
          <p:nvPr/>
        </p:nvSpPr>
        <p:spPr>
          <a:xfrm>
            <a:off x="4286250" y="320278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05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4752975" y="32599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实验结果与分析</a:t>
            </a:r>
            <a:endParaRPr lang="en-US" sz="1200" dirty="0"/>
          </a:p>
        </p:txBody>
      </p:sp>
      <p:sp>
        <p:nvSpPr>
          <p:cNvPr id="20" name="Text 17"/>
          <p:cNvSpPr/>
          <p:nvPr/>
        </p:nvSpPr>
        <p:spPr>
          <a:xfrm>
            <a:off x="4752975" y="35075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  <p:sp>
        <p:nvSpPr>
          <p:cNvPr id="21" name="Text 18"/>
          <p:cNvSpPr/>
          <p:nvPr/>
        </p:nvSpPr>
        <p:spPr>
          <a:xfrm>
            <a:off x="4286250" y="3831431"/>
            <a:ext cx="352425" cy="3333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06</a:t>
            </a:r>
            <a:endParaRPr lang="en-US" sz="1800" dirty="0"/>
          </a:p>
        </p:txBody>
      </p:sp>
      <p:sp>
        <p:nvSpPr>
          <p:cNvPr id="22" name="Text 19"/>
          <p:cNvSpPr/>
          <p:nvPr/>
        </p:nvSpPr>
        <p:spPr>
          <a:xfrm>
            <a:off x="4752975" y="388858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结论与未来工作</a:t>
            </a:r>
            <a:endParaRPr lang="en-US" sz="1200" dirty="0"/>
          </a:p>
        </p:txBody>
      </p:sp>
      <p:sp>
        <p:nvSpPr>
          <p:cNvPr id="23" name="Text 20"/>
          <p:cNvSpPr/>
          <p:nvPr/>
        </p:nvSpPr>
        <p:spPr>
          <a:xfrm>
            <a:off x="4752975" y="4136231"/>
            <a:ext cx="3057525" cy="2095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600"/>
              </a:lnSpc>
              <a:buNone/>
            </a:pPr>
            <a:endParaRPr lang="en-US" sz="1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409575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研究总结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4095750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5048250" y="0"/>
            <a:ext cx="4095750" cy="514350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t="24858" b="24858"/>
          <a:stretch/>
        </p:blipFill>
        <p:spPr>
          <a:xfrm>
            <a:off x="0" y="2071688"/>
            <a:ext cx="5048250" cy="2538413"/>
          </a:xfrm>
          <a:prstGeom prst="rect">
            <a:avLst/>
          </a:prstGeom>
        </p:spPr>
      </p:pic>
      <p:sp>
        <p:nvSpPr>
          <p:cNvPr id="7" name="Shape 4"/>
          <p:cNvSpPr/>
          <p:nvPr/>
        </p:nvSpPr>
        <p:spPr>
          <a:xfrm>
            <a:off x="5619750" y="571500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691188" y="642938"/>
            <a:ext cx="190500" cy="19050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138863" y="571500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高效无损分割</a:t>
            </a:r>
            <a:endParaRPr lang="en-US" sz="1300" dirty="0"/>
          </a:p>
        </p:txBody>
      </p:sp>
      <p:sp>
        <p:nvSpPr>
          <p:cNvPr id="10" name="Text 6"/>
          <p:cNvSpPr/>
          <p:nvPr/>
        </p:nvSpPr>
        <p:spPr>
          <a:xfrm>
            <a:off x="6138863" y="890587"/>
            <a:ext cx="24288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提出的方法利用SPQR树将冲突图分割成三连通组件，平均实现5倍加速，无质量损失。</a:t>
            </a:r>
            <a:endParaRPr lang="en-US" sz="900" dirty="0"/>
          </a:p>
        </p:txBody>
      </p:sp>
      <p:sp>
        <p:nvSpPr>
          <p:cNvPr id="11" name="Shape 7"/>
          <p:cNvSpPr/>
          <p:nvPr/>
        </p:nvSpPr>
        <p:spPr>
          <a:xfrm>
            <a:off x="5619750" y="1652588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691188" y="1724025"/>
            <a:ext cx="190500" cy="19050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6138863" y="1652588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并行化潜力</a:t>
            </a:r>
            <a:endParaRPr lang="en-US" sz="1300" dirty="0"/>
          </a:p>
        </p:txBody>
      </p:sp>
      <p:sp>
        <p:nvSpPr>
          <p:cNvPr id="14" name="Text 9"/>
          <p:cNvSpPr/>
          <p:nvPr/>
        </p:nvSpPr>
        <p:spPr>
          <a:xfrm>
            <a:off x="6138863" y="1971675"/>
            <a:ext cx="24288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由于各组件可独立解决，该方法具备高度并行化潜力，预期进一步提升速度。</a:t>
            </a:r>
            <a:endParaRPr lang="en-US" sz="900" dirty="0"/>
          </a:p>
        </p:txBody>
      </p:sp>
      <p:sp>
        <p:nvSpPr>
          <p:cNvPr id="15" name="Shape 10"/>
          <p:cNvSpPr/>
          <p:nvPr/>
        </p:nvSpPr>
        <p:spPr>
          <a:xfrm>
            <a:off x="5619750" y="2733675"/>
            <a:ext cx="333375" cy="333375"/>
          </a:xfrm>
          <a:prstGeom prst="ellipse">
            <a:avLst/>
          </a:prstGeom>
          <a:solidFill>
            <a:srgbClr val="002973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5691188" y="2805113"/>
            <a:ext cx="190500" cy="1905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138863" y="2733675"/>
            <a:ext cx="24288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前景展望</a:t>
            </a:r>
            <a:endParaRPr lang="en-US" sz="1300" dirty="0"/>
          </a:p>
        </p:txBody>
      </p:sp>
      <p:sp>
        <p:nvSpPr>
          <p:cNvPr id="18" name="Text 12"/>
          <p:cNvSpPr/>
          <p:nvPr/>
        </p:nvSpPr>
        <p:spPr>
          <a:xfrm>
            <a:off x="6138863" y="3052763"/>
            <a:ext cx="24288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未来工作将探索更广泛的并行计算环境，以实现更高效率的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625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并行化潜力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29245" b="29245"/>
          <a:stretch/>
        </p:blipFill>
        <p:spPr>
          <a:xfrm>
            <a:off x="571500" y="3843338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l="2921" r="2921"/>
          <a:stretch/>
        </p:blipFill>
        <p:spPr>
          <a:xfrm>
            <a:off x="3714750" y="0"/>
            <a:ext cx="5429250" cy="54625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833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独立组件处理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每个三连通组件可独立解决，减少依赖，加速计算过程。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并行计算优势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利用现代多核处理器，可同时处理多个组件，显著提升速度。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分布式系统应用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在大规模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分解任务中，通过分布式系统部署，实现更高效率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048375" y="41910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未来研究方向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6048375" y="4510088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探索更高效的并行算法，优化数据结构，进一步缩短运行时间。</a:t>
            </a:r>
            <a:endParaRPr lang="en-US" sz="9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71500" y="2000250"/>
            <a:ext cx="8001000" cy="238125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71500" y="571500"/>
            <a:ext cx="8001000" cy="6667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5200"/>
              </a:lnSpc>
              <a:buNone/>
            </a:pPr>
            <a:r>
              <a:rPr lang="en-US" sz="37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THANKS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571500" y="1047750"/>
            <a:ext cx="80010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71500" y="4686300"/>
            <a:ext cx="8001000" cy="21907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ctr">
              <a:lnSpc>
                <a:spcPts val="1700"/>
              </a:lnSpc>
              <a:buNone/>
            </a:pPr>
            <a:r>
              <a:rPr lang="en-US" sz="1200" dirty="0">
                <a:solidFill>
                  <a:srgbClr val="666666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PPT内容由通义AI生成，访问tongyi.ai智能生成更多PPT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引言与背景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01 /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双曝光光刻技术简介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17188" r="17188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技术革新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双曝光光刻技术，作为32nm及以下工艺节点的关键解决方案，通过将图案分成两部分进行曝光，有效提升分辨率和深度聚焦，满足大规模芯片生产需求。</a:t>
            </a:r>
            <a:endParaRPr lang="en-US" sz="9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701992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zh-CN" alt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22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分解挑战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3462338" y="0"/>
            <a:ext cx="3190875" cy="7019925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5372100"/>
            <a:ext cx="5715000" cy="1647825"/>
          </a:xfrm>
          <a:prstGeom prst="rect">
            <a:avLst/>
          </a:prstGeom>
        </p:spPr>
      </p:pic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rcRect l="32361" r="32361"/>
          <a:stretch/>
        </p:blipFill>
        <p:spPr>
          <a:xfrm>
            <a:off x="6667500" y="0"/>
            <a:ext cx="2476500" cy="701992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3795713" y="5715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NP-hard问题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3795713" y="890587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分解问题本质上是NP-hard的，尤其当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具有随机逻辑时，高质量解决方案难以在合理时间内获得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3795713" y="18430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速度与质量权衡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3795713" y="2162175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以往的图划分技术虽能加速过程，但通常以牺牲结果质量(QoR)为代价，难以同时保证效率与精度。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3795713" y="292417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双曝光光刻限制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3795713" y="3243263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双曝光光刻技术虽成本效益高，但其实施在制造和设计自动化两方面均面临挑战，尤其是全芯片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的高质量分解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3795713" y="419576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创新需求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3795713" y="4514850"/>
            <a:ext cx="2524125" cy="571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亟需开发新方法，在不损失任何QoR的前提下，显著提升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分解的速度，以满足大规模生产的需求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问题定义与现有方法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02 /</a:t>
            </a:r>
            <a:endParaRPr lang="en-US" sz="2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4048125" y="571500"/>
            <a:ext cx="4524375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冲突图构建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4048125" y="1028700"/>
            <a:ext cx="4524375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sp>
        <p:nvSpPr>
          <p:cNvPr id="5" name="Shape 3"/>
          <p:cNvSpPr/>
          <p:nvPr/>
        </p:nvSpPr>
        <p:spPr>
          <a:xfrm>
            <a:off x="0" y="2762250"/>
            <a:ext cx="9144000" cy="2381250"/>
          </a:xfrm>
          <a:prstGeom prst="rect">
            <a:avLst/>
          </a:prstGeom>
          <a:solidFill>
            <a:srgbClr val="F7F8FC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rcRect l="17188" r="17188"/>
          <a:stretch/>
        </p:blipFill>
        <p:spPr>
          <a:xfrm>
            <a:off x="571500" y="0"/>
            <a:ext cx="3000375" cy="4572000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4048125" y="2919412"/>
            <a:ext cx="452437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zh-CN" alt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1300" b="1" dirty="0" err="1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特征表示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4048125" y="3238500"/>
            <a:ext cx="4524375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将</a:t>
            </a:r>
            <a:r>
              <a:rPr lang="zh-CN" alt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版图</a:t>
            </a:r>
            <a:r>
              <a:rPr lang="en-US" sz="900" dirty="0" err="1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中的特征表示为多边形形状，进一步将其细分为矩形，解决特征间的冲突</a:t>
            </a: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。</a:t>
            </a:r>
            <a:endParaRPr lang="en-US" sz="9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462588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" name="Text 1"/>
          <p:cNvSpPr/>
          <p:nvPr/>
        </p:nvSpPr>
        <p:spPr>
          <a:xfrm>
            <a:off x="571500" y="571500"/>
            <a:ext cx="2509838" cy="4000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颜色分配问题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571500" y="1028700"/>
            <a:ext cx="2509838" cy="2667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2100"/>
              </a:lnSpc>
              <a:buNone/>
            </a:pP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rcRect t="29245" b="29245"/>
          <a:stretch/>
        </p:blipFill>
        <p:spPr>
          <a:xfrm>
            <a:off x="571500" y="3843338"/>
            <a:ext cx="2524125" cy="1047750"/>
          </a:xfrm>
          <a:prstGeom prst="roundRect">
            <a:avLst>
              <a:gd name="adj" fmla="val 1820"/>
            </a:avLst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rcRect l="2921" r="2921"/>
          <a:stretch/>
        </p:blipFill>
        <p:spPr>
          <a:xfrm>
            <a:off x="3714750" y="0"/>
            <a:ext cx="5429250" cy="5462588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5476875" y="1628775"/>
            <a:ext cx="3667125" cy="3833813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8" name="Text 4"/>
          <p:cNvSpPr/>
          <p:nvPr/>
        </p:nvSpPr>
        <p:spPr>
          <a:xfrm>
            <a:off x="571500" y="2033588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冲突图构建</a:t>
            </a:r>
            <a:endParaRPr lang="en-US" sz="1300" dirty="0"/>
          </a:p>
        </p:txBody>
      </p:sp>
      <p:sp>
        <p:nvSpPr>
          <p:cNvPr id="9" name="Text 5"/>
          <p:cNvSpPr/>
          <p:nvPr/>
        </p:nvSpPr>
        <p:spPr>
          <a:xfrm>
            <a:off x="571500" y="2352675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基于矩形特征构建冲突图G=(V, E)，其中V代表矩形集合，E表示冲突关系。</a:t>
            </a:r>
            <a:endParaRPr lang="en-US" sz="900" dirty="0"/>
          </a:p>
        </p:txBody>
      </p:sp>
      <p:sp>
        <p:nvSpPr>
          <p:cNvPr id="10" name="Text 6"/>
          <p:cNvSpPr/>
          <p:nvPr/>
        </p:nvSpPr>
        <p:spPr>
          <a:xfrm>
            <a:off x="6048375" y="2028825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颜色分配目标</a:t>
            </a:r>
            <a:endParaRPr lang="en-US" sz="1300" dirty="0"/>
          </a:p>
        </p:txBody>
      </p:sp>
      <p:sp>
        <p:nvSpPr>
          <p:cNvPr id="11" name="Text 7"/>
          <p:cNvSpPr/>
          <p:nvPr/>
        </p:nvSpPr>
        <p:spPr>
          <a:xfrm>
            <a:off x="6048375" y="2347913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寻找两个互斥子集V0和V1，使所有矩形被正确分配颜色，最小化总成本。</a:t>
            </a:r>
            <a:endParaRPr lang="en-US" sz="900" dirty="0"/>
          </a:p>
        </p:txBody>
      </p:sp>
      <p:sp>
        <p:nvSpPr>
          <p:cNvPr id="12" name="Text 8"/>
          <p:cNvSpPr/>
          <p:nvPr/>
        </p:nvSpPr>
        <p:spPr>
          <a:xfrm>
            <a:off x="6048375" y="3109913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成本计算</a:t>
            </a:r>
            <a:endParaRPr lang="en-US" sz="1300" dirty="0"/>
          </a:p>
        </p:txBody>
      </p:sp>
      <p:sp>
        <p:nvSpPr>
          <p:cNvPr id="13" name="Text 9"/>
          <p:cNvSpPr/>
          <p:nvPr/>
        </p:nvSpPr>
        <p:spPr>
          <a:xfrm>
            <a:off x="6048375" y="3429000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总成本由正负权重边决定，正权重解决冲突，负权重减少缝合。</a:t>
            </a:r>
            <a:endParaRPr lang="en-US" sz="900" dirty="0"/>
          </a:p>
        </p:txBody>
      </p:sp>
      <p:sp>
        <p:nvSpPr>
          <p:cNvPr id="14" name="Text 10"/>
          <p:cNvSpPr/>
          <p:nvPr/>
        </p:nvSpPr>
        <p:spPr>
          <a:xfrm>
            <a:off x="6048375" y="4191000"/>
            <a:ext cx="2524125" cy="238125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3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问题转化</a:t>
            </a:r>
            <a:endParaRPr lang="en-US" sz="1300" dirty="0"/>
          </a:p>
        </p:txBody>
      </p:sp>
      <p:sp>
        <p:nvSpPr>
          <p:cNvPr id="15" name="Text 11"/>
          <p:cNvSpPr/>
          <p:nvPr/>
        </p:nvSpPr>
        <p:spPr>
          <a:xfrm>
            <a:off x="6048375" y="4510088"/>
            <a:ext cx="2524125" cy="3810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r>
              <a:rPr lang="en-US" sz="900" dirty="0">
                <a:solidFill>
                  <a:srgbClr val="6A7D9F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通过添加虚拟节点转换负权重边，将问题转化为加权MAX-CUT问题。</a:t>
            </a:r>
            <a:endParaRPr lang="en-US" sz="9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371475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3714750"/>
            <a:ext cx="9144000" cy="14287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" name="Shape 1"/>
          <p:cNvSpPr/>
          <p:nvPr/>
        </p:nvSpPr>
        <p:spPr>
          <a:xfrm>
            <a:off x="571500" y="3000375"/>
            <a:ext cx="2590800" cy="2143125"/>
          </a:xfrm>
          <a:prstGeom prst="rect">
            <a:avLst/>
          </a:prstGeom>
          <a:solidFill>
            <a:srgbClr val="F7F8FC"/>
          </a:solidFill>
          <a:ln/>
        </p:spPr>
      </p:sp>
      <p:sp>
        <p:nvSpPr>
          <p:cNvPr id="5" name="Text 2"/>
          <p:cNvSpPr/>
          <p:nvPr/>
        </p:nvSpPr>
        <p:spPr>
          <a:xfrm>
            <a:off x="952500" y="3948113"/>
            <a:ext cx="1828800" cy="8001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200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SPQR树理论基础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543300" y="4000500"/>
            <a:ext cx="5029200" cy="19050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1500"/>
              </a:lnSpc>
              <a:buNone/>
            </a:pPr>
            <a:endParaRPr lang="en-US" sz="900" dirty="0"/>
          </a:p>
        </p:txBody>
      </p:sp>
      <p:sp>
        <p:nvSpPr>
          <p:cNvPr id="7" name="Text 4"/>
          <p:cNvSpPr/>
          <p:nvPr/>
        </p:nvSpPr>
        <p:spPr>
          <a:xfrm>
            <a:off x="952500" y="3476625"/>
            <a:ext cx="1828800" cy="438150"/>
          </a:xfrm>
          <a:prstGeom prst="rect">
            <a:avLst/>
          </a:prstGeom>
          <a:noFill/>
          <a:ln/>
        </p:spPr>
        <p:txBody>
          <a:bodyPr vert="horz" wrap="square" lIns="0" tIns="0" rIns="0" bIns="0" rtlCol="0" anchor="ctr"/>
          <a:lstStyle/>
          <a:p>
            <a:pPr marL="0" indent="0" algn="l">
              <a:lnSpc>
                <a:spcPts val="3400"/>
              </a:lnSpc>
              <a:buNone/>
            </a:pPr>
            <a:r>
              <a:rPr lang="en-US" sz="2400" b="1" dirty="0">
                <a:solidFill>
                  <a:srgbClr val="002973"/>
                </a:solidFill>
                <a:latin typeface="Microsoft YaHei" pitchFamily="34" charset="0"/>
                <a:ea typeface="Microsoft YaHei" pitchFamily="34" charset="-122"/>
                <a:cs typeface="Microsoft YaHei" pitchFamily="34" charset="-120"/>
              </a:rPr>
              <a:t>03 /</a:t>
            </a:r>
            <a:endParaRPr lang="en-US" sz="2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514</Words>
  <Application>Microsoft Office PowerPoint</Application>
  <PresentationFormat>全屏显示(16:9)</PresentationFormat>
  <Paragraphs>144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5" baseType="lpstr">
      <vt:lpstr>Microsoft YaHei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Danny Luk</cp:lastModifiedBy>
  <cp:revision>2</cp:revision>
  <dcterms:created xsi:type="dcterms:W3CDTF">2024-09-26T03:26:07Z</dcterms:created>
  <dcterms:modified xsi:type="dcterms:W3CDTF">2024-09-26T07:40:03Z</dcterms:modified>
</cp:coreProperties>
</file>